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1" r:id="rId2"/>
    <p:sldId id="304" r:id="rId3"/>
    <p:sldId id="308" r:id="rId4"/>
    <p:sldId id="305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271" r:id="rId14"/>
  </p:sldIdLst>
  <p:sldSz cx="9144000" cy="6858000" type="screen4x3"/>
  <p:notesSz cx="67437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6666"/>
    <a:srgbClr val="FF0099"/>
    <a:srgbClr val="333399"/>
    <a:srgbClr val="669999"/>
    <a:srgbClr val="6600CC"/>
    <a:srgbClr val="FF6699"/>
    <a:srgbClr val="000058"/>
    <a:srgbClr val="3E79A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04" autoAdjust="0"/>
    <p:restoredTop sz="94660"/>
  </p:normalViewPr>
  <p:slideViewPr>
    <p:cSldViewPr>
      <p:cViewPr>
        <p:scale>
          <a:sx n="90" d="100"/>
          <a:sy n="90" d="100"/>
        </p:scale>
        <p:origin x="-1332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50" y="-120"/>
      </p:cViewPr>
      <p:guideLst>
        <p:guide orient="horz" pos="312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3"/>
          </p:nvPr>
        </p:nvSpPr>
        <p:spPr>
          <a:xfrm>
            <a:off x="3819525" y="9409113"/>
            <a:ext cx="29225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8A2BB-4DE3-4956-B5E2-589DD57AF52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69220D-4DCC-407A-A593-67E9F68E77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&lt;#&gt;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1459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665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25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233CB8C-862A-4A1B-93F2-81D1D365AE4F}" type="slidenum">
              <a:rPr lang="en-GB"/>
              <a:pPr/>
              <a:t>&lt;#&gt;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66055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33CB8C-862A-4A1B-93F2-81D1D365AE4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pic>
        <p:nvPicPr>
          <p:cNvPr id="3" name="Picture 30" descr="PP3"/>
          <p:cNvPicPr>
            <a:picLocks noChangeAspect="1" noChangeArrowheads="1"/>
          </p:cNvPicPr>
          <p:nvPr userDrawn="1"/>
        </p:nvPicPr>
        <p:blipFill>
          <a:blip r:embed="rId2" cstate="email"/>
          <a:stretch>
            <a:fillRect/>
          </a:stretch>
        </p:blipFill>
        <p:spPr bwMode="auto">
          <a:xfrm>
            <a:off x="-36512" y="-27384"/>
            <a:ext cx="9180511" cy="6894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65739619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802491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74638"/>
            <a:ext cx="2057400" cy="5199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74638"/>
            <a:ext cx="6019800" cy="5199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687732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 descr="PP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815" name="Picture 7" descr="PP4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481" y="0"/>
            <a:ext cx="9139038" cy="6884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7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708275"/>
            <a:ext cx="8207375" cy="1031875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Speaker title/organisation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549275"/>
            <a:ext cx="8207375" cy="1470025"/>
          </a:xfrm>
        </p:spPr>
        <p:txBody>
          <a:bodyPr anchor="t"/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Title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175853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4385997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84313"/>
            <a:ext cx="403860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206365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770641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23070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6251643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8740464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1" name="Picture 37" descr="PP2"/>
          <p:cNvPicPr>
            <a:picLocks noChangeAspect="1" noChangeArrowheads="1"/>
          </p:cNvPicPr>
          <p:nvPr userDrawn="1"/>
        </p:nvPicPr>
        <p:blipFill>
          <a:blip r:embed="rId14" cstate="email"/>
          <a:stretch>
            <a:fillRect/>
          </a:stretch>
        </p:blipFill>
        <p:spPr bwMode="auto">
          <a:xfrm>
            <a:off x="-34468" y="1"/>
            <a:ext cx="9176439" cy="68853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4638"/>
            <a:ext cx="8229600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229600" cy="398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3E79AB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-900608" y="1025441"/>
            <a:ext cx="1094521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ja-JP" sz="3600" dirty="0" smtClean="0"/>
              <a:t>Disaster Management in Country Name</a:t>
            </a:r>
            <a:endParaRPr lang="ja-JP" altLang="ja-JP" sz="3600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2699792" y="4293096"/>
            <a:ext cx="396044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Presenters' Name and Title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Organization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5556" y="404664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/>
              <a:t>The Third UN-GGIM-AP Plenary Meeting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47864" y="3284984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Bali Indonesia</a:t>
            </a:r>
          </a:p>
          <a:p>
            <a:pPr algn="ctr"/>
            <a:r>
              <a:rPr kumimoji="1" lang="en-US" altLang="ja-JP" sz="2000" dirty="0" smtClean="0"/>
              <a:t>10 November 2014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468560" y="1961545"/>
            <a:ext cx="10513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/>
              <a:t>~Coordination among NGIA &amp; Other Related Organizations </a:t>
            </a:r>
          </a:p>
          <a:p>
            <a:pPr algn="ctr"/>
            <a:r>
              <a:rPr lang="en-US" altLang="ja-JP" sz="2400" dirty="0" smtClean="0"/>
              <a:t>and Recommendations~</a:t>
            </a:r>
            <a:endParaRPr lang="ja-JP" altLang="ja-JP" sz="2400" b="1" i="1" kern="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1138138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Measures taken by NGIA in relation to the Hyogo Framework for Action (HFA) Priority 2</a:t>
            </a:r>
            <a:endParaRPr lang="ja-JP" altLang="ja-JP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59985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Status of the Development and Dissemination of Risk Maps (Hazard Maps) Necessary for Disaster Risk Assessment</a:t>
            </a:r>
            <a:endParaRPr lang="ja-JP" altLang="ja-JP" dirty="0" smtClean="0"/>
          </a:p>
          <a:p>
            <a:r>
              <a:rPr lang="en-US" altLang="ja-JP" dirty="0" smtClean="0"/>
              <a:t>Coordination and Challenges with other Related Organizations in Developing and Disseminating Maps</a:t>
            </a:r>
            <a:endParaRPr lang="ja-JP" altLang="ja-JP" dirty="0" smtClean="0"/>
          </a:p>
          <a:p>
            <a:r>
              <a:rPr lang="en-US" altLang="ja-JP" dirty="0" smtClean="0"/>
              <a:t>Dissemination and Advocacy Activities for Map Users and its Challenges </a:t>
            </a:r>
          </a:p>
          <a:p>
            <a:endParaRPr lang="ja-JP" altLang="ja-JP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1138138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Measures taken by NGIA in relation to the Hyogo Framework for Action (HFA) Priority 5</a:t>
            </a:r>
            <a:endParaRPr lang="ja-JP" altLang="ja-JP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Current Status of the Use of Geospatial Information in Disaster Drills at National and Regional Levels and the Role of NGIA</a:t>
            </a:r>
            <a:endParaRPr lang="ja-JP" altLang="ja-JP" dirty="0" smtClean="0"/>
          </a:p>
          <a:p>
            <a:r>
              <a:rPr lang="en-US" altLang="ja-JP" dirty="0" smtClean="0"/>
              <a:t>Current Status of the Use of Geospatial Information in Disaster Drills in NGIA</a:t>
            </a:r>
            <a:endParaRPr lang="ja-JP" altLang="ja-JP" dirty="0" smtClean="0"/>
          </a:p>
          <a:p>
            <a:r>
              <a:rPr lang="en-US" altLang="ja-JP" dirty="0" smtClean="0"/>
              <a:t>Disaster Prevention Educations Conducted by NGIA </a:t>
            </a:r>
          </a:p>
          <a:p>
            <a:pPr>
              <a:buNone/>
            </a:pPr>
            <a:endParaRPr lang="ja-JP" altLang="ja-JP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1138138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Recommendations to the 3rd World Conference on Disaster Risk Reduction (WCDRR)</a:t>
            </a:r>
            <a:endParaRPr lang="ja-JP" altLang="ja-JP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599853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 (ex) Recommendation related to the Importance of Geospatial Information in Disaster Management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GB"/>
              <a:t>[Name]</a:t>
            </a:r>
          </a:p>
          <a:p>
            <a:pPr>
              <a:buFontTx/>
              <a:buNone/>
            </a:pPr>
            <a:r>
              <a:rPr lang="en-GB"/>
              <a:t>[email address]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GB"/>
              <a:t>[Address]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GB"/>
              <a:t>[Phone:]</a:t>
            </a:r>
          </a:p>
          <a:p>
            <a:pPr>
              <a:buFontTx/>
              <a:buNone/>
            </a:pPr>
            <a:endParaRPr lang="en-GB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70609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5184576"/>
          </a:xfr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Introduction</a:t>
            </a:r>
          </a:p>
          <a:p>
            <a:r>
              <a:rPr lang="en-US" altLang="ja-JP" dirty="0" smtClean="0"/>
              <a:t>Coordination with Public Disaster Management Agencies</a:t>
            </a:r>
          </a:p>
          <a:p>
            <a:r>
              <a:rPr lang="en-US" altLang="ja-JP" dirty="0" smtClean="0"/>
              <a:t>Coordination with Local Governments in Disaster Management</a:t>
            </a:r>
          </a:p>
          <a:p>
            <a:r>
              <a:rPr lang="en-US" altLang="ja-JP" dirty="0" smtClean="0"/>
              <a:t>Coordination with the Private Sectors in Disaster Management</a:t>
            </a:r>
          </a:p>
          <a:p>
            <a:r>
              <a:rPr lang="en-US" altLang="ja-JP" dirty="0" smtClean="0"/>
              <a:t>Coordination with Universities/Academic Institutions and NPOs (Volunteers, Citizens etc..)</a:t>
            </a:r>
          </a:p>
          <a:p>
            <a:r>
              <a:rPr lang="en-US" altLang="ja-JP" dirty="0" smtClean="0"/>
              <a:t>Challenges and Efforts in Disaster Management Coordination with Related Organizations</a:t>
            </a:r>
          </a:p>
          <a:p>
            <a:r>
              <a:rPr lang="en-US" altLang="ja-JP" dirty="0" smtClean="0"/>
              <a:t>Recommendations on the Activities of UN-GGIM-AP WG2 on Data Sharing and Integration for Disaster Management</a:t>
            </a:r>
          </a:p>
          <a:p>
            <a:r>
              <a:rPr lang="en-US" altLang="ja-JP" dirty="0" smtClean="0"/>
              <a:t>Measures taken by NGIA in relation to the Hyogo Framework for Action (HFA) Priority 2</a:t>
            </a:r>
          </a:p>
          <a:p>
            <a:r>
              <a:rPr lang="en-US" altLang="ja-JP" dirty="0" smtClean="0"/>
              <a:t>Measures taken by NGIA in relation to the Hyogo Framework for Action (HFA) Priority 5</a:t>
            </a:r>
          </a:p>
          <a:p>
            <a:r>
              <a:rPr lang="en-US" altLang="ja-JP" dirty="0" smtClean="0"/>
              <a:t>Recommendations to the 3rd World Conference on Disaster Risk Reduction (WCDRR)</a:t>
            </a:r>
          </a:p>
          <a:p>
            <a:endParaRPr lang="en-US" altLang="ja-JP" dirty="0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Introduction </a:t>
            </a:r>
            <a:endParaRPr lang="ja-JP" altLang="ja-JP" sz="1800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151" cy="4032919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000" dirty="0" smtClean="0"/>
              <a:t>Legal Framework and the Role of NGIA in Disaster Management</a:t>
            </a:r>
          </a:p>
          <a:p>
            <a:r>
              <a:rPr lang="en-US" altLang="ja-JP" sz="2000" dirty="0" smtClean="0"/>
              <a:t>Organizational Structure within NGIA for Disaster Management</a:t>
            </a:r>
          </a:p>
          <a:p>
            <a:pPr>
              <a:buNone/>
            </a:pPr>
            <a:endParaRPr lang="ja-JP" altLang="ja-JP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Coordination with Public Disaster Management Agencies</a:t>
            </a:r>
            <a:endParaRPr lang="en-US" altLang="ja-JP" sz="18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12776"/>
            <a:ext cx="8229600" cy="460898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Framework for Coordination between NGIA and Public Disaster Management Agencies</a:t>
            </a:r>
          </a:p>
          <a:p>
            <a:r>
              <a:rPr lang="en-US" altLang="ja-JP" dirty="0" smtClean="0"/>
              <a:t>Examples on Coordination Efforts in Disaster Response Activities at each Stage of Disaster Cycle</a:t>
            </a:r>
          </a:p>
          <a:p>
            <a:pPr>
              <a:buNone/>
            </a:pPr>
            <a:r>
              <a:rPr lang="en-US" altLang="ja-JP" dirty="0" smtClean="0"/>
              <a:t>	(ex) Examples on Sharing Geospatial Information &amp; Disaster Related Information, and Coordination in on-site Investigation of Disaster Affected Areas etc…</a:t>
            </a:r>
          </a:p>
          <a:p>
            <a:r>
              <a:rPr lang="en-US" altLang="ja-JP" dirty="0" smtClean="0"/>
              <a:t>Challenges in Coordination</a:t>
            </a:r>
          </a:p>
          <a:p>
            <a:pPr>
              <a:buNone/>
            </a:pP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Coordination with Local Governments in Disaster Management</a:t>
            </a:r>
            <a:endParaRPr lang="en-US" altLang="ja-JP" sz="18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0898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Framework for Coordination between NGIA and Local Government (Local Disaster Management Offices etc)</a:t>
            </a:r>
            <a:endParaRPr lang="ja-JP" altLang="ja-JP" dirty="0" smtClean="0"/>
          </a:p>
          <a:p>
            <a:r>
              <a:rPr lang="en-US" altLang="ja-JP" dirty="0" smtClean="0"/>
              <a:t>Examples on Coordination Efforts in Disaster Response Activities at each Stage of Disaster Cycle</a:t>
            </a:r>
          </a:p>
          <a:p>
            <a:pPr>
              <a:buNone/>
            </a:pPr>
            <a:r>
              <a:rPr lang="en-US" altLang="ja-JP" dirty="0" smtClean="0"/>
              <a:t>	(ex) Examples on Sharing Geospatial Information, Sharing Disaster Related Information, and Coordination in on-site Investigation of Disaster Affected Areas etc…</a:t>
            </a:r>
            <a:endParaRPr lang="ja-JP" altLang="ja-JP" dirty="0" smtClean="0"/>
          </a:p>
          <a:p>
            <a:r>
              <a:rPr lang="en-US" altLang="ja-JP" dirty="0" smtClean="0"/>
              <a:t>Challenges in Coordination</a:t>
            </a:r>
          </a:p>
          <a:p>
            <a:endParaRPr lang="en-US" altLang="ja-JP" sz="1100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993775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Coordination with the Private Sectors in Disaster Management</a:t>
            </a:r>
            <a:endParaRPr lang="en-US" altLang="ja-JP" sz="18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9295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Framework for Coordination between NGIA and the Private Sectors</a:t>
            </a:r>
            <a:endParaRPr lang="ja-JP" altLang="ja-JP" dirty="0" smtClean="0"/>
          </a:p>
          <a:p>
            <a:r>
              <a:rPr lang="en-US" altLang="ja-JP" dirty="0" smtClean="0"/>
              <a:t>Examples on Coordination Efforts in Disaster Response Activities at each Stage of Disaster Cycle</a:t>
            </a:r>
            <a:endParaRPr lang="ja-JP" altLang="ja-JP" dirty="0" smtClean="0"/>
          </a:p>
          <a:p>
            <a:pPr>
              <a:buNone/>
            </a:pPr>
            <a:r>
              <a:rPr lang="en-US" altLang="ja-JP" dirty="0" smtClean="0"/>
              <a:t>	(ex) Examples on Sharing Geospatial Information, Sharing Disaster Related Information, and Coordination in on-site Investigation of Disaster Affected Areas etc…</a:t>
            </a:r>
            <a:endParaRPr lang="ja-JP" altLang="ja-JP" dirty="0" smtClean="0"/>
          </a:p>
          <a:p>
            <a:r>
              <a:rPr lang="en-US" altLang="ja-JP" dirty="0" smtClean="0"/>
              <a:t>Challenges in Coordination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1066130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Coordination with Universities/Academic Institutions and NPOs (Volunteers, Citizens etc..)</a:t>
            </a:r>
            <a:endParaRPr lang="ja-JP" altLang="ja-JP" sz="1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68099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Framework for Coordination between NGIA and Universities/Academic Institutions and NPOs (Volunteers, Citizens etc...)</a:t>
            </a:r>
          </a:p>
          <a:p>
            <a:r>
              <a:rPr lang="en-US" altLang="ja-JP" dirty="0" smtClean="0"/>
              <a:t>Examples on Coordination Efforts in Disaster Response Activities at each Stage of Disaster Cycle</a:t>
            </a:r>
          </a:p>
          <a:p>
            <a:pPr>
              <a:buNone/>
            </a:pPr>
            <a:r>
              <a:rPr lang="en-US" altLang="ja-JP" dirty="0" smtClean="0"/>
              <a:t>	(ex) Examples on Sharing Geospatial Information, Sharing Disaster Related Information, and Coordination in on-site Investigation of Disaster Affected Areas etc…</a:t>
            </a:r>
          </a:p>
          <a:p>
            <a:r>
              <a:rPr lang="en-US" altLang="ja-JP" dirty="0" smtClean="0"/>
              <a:t>Challenges in Coordination</a:t>
            </a:r>
          </a:p>
          <a:p>
            <a:pPr>
              <a:buNone/>
            </a:pPr>
            <a:r>
              <a:rPr lang="en-US" altLang="ja-JP" dirty="0" smtClean="0"/>
              <a:t>	(ex) Challenges in Utilizing Volunteered Geographic Information (Reliability, Quality etc…)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29600" cy="1138138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Challenges and Efforts in Disaster Management Coordination with Related Organizations</a:t>
            </a:r>
            <a:endParaRPr lang="en-US" altLang="ja-JP" sz="1600" dirty="0" smtClean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628800"/>
            <a:ext cx="8229600" cy="38449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Current Status of Disaster Related Information Sharing by using Geospatial Information Services (</a:t>
            </a:r>
            <a:r>
              <a:rPr lang="en-US" altLang="ja-JP" dirty="0" err="1" smtClean="0"/>
              <a:t>Geoportals</a:t>
            </a:r>
            <a:r>
              <a:rPr lang="en-US" altLang="ja-JP" dirty="0" smtClean="0"/>
              <a:t> etc)</a:t>
            </a:r>
          </a:p>
          <a:p>
            <a:r>
              <a:rPr lang="en-US" altLang="ja-JP" dirty="0" smtClean="0"/>
              <a:t>Challenges in Sharing Disaster Related Information</a:t>
            </a:r>
          </a:p>
          <a:p>
            <a:r>
              <a:rPr lang="en-US" altLang="ja-JP" dirty="0" smtClean="0"/>
              <a:t>Recommendations on Desirable Sharing, Provision, and PR Services of</a:t>
            </a:r>
            <a:r>
              <a:rPr lang="ja-JP" altLang="en-US" dirty="0" smtClean="0"/>
              <a:t>　</a:t>
            </a:r>
            <a:r>
              <a:rPr lang="en-US" altLang="ja-JP" dirty="0" smtClean="0"/>
              <a:t>Information with the Other Relevant Organizations.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368152"/>
          </a:xfr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Recommendations on the Activities of UN-GGIM-AP WG2 on Data Sharing and Integration for Disaster Management</a:t>
            </a:r>
            <a:r>
              <a:rPr lang="ja-JP" altLang="ja-JP" sz="2400" dirty="0" smtClean="0"/>
              <a:t/>
            </a:r>
            <a:br>
              <a:rPr lang="ja-JP" altLang="ja-JP" sz="2400" dirty="0" smtClean="0"/>
            </a:br>
            <a:endParaRPr lang="ja-JP" altLang="ja-JP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743869"/>
            <a:ext cx="8229600" cy="3989387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dirty="0" smtClean="0"/>
              <a:t>Please insert contents that should be covered</a:t>
            </a:r>
            <a:endParaRPr lang="ja-JP" altLang="ja-JP" dirty="0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GGIM powerpoint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UNGGIM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GGIM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GGIM powerpo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GGIM powerpoint 8">
        <a:dk1>
          <a:srgbClr val="808080"/>
        </a:dk1>
        <a:lt1>
          <a:srgbClr val="FFFFFF"/>
        </a:lt1>
        <a:dk2>
          <a:srgbClr val="009999"/>
        </a:dk2>
        <a:lt2>
          <a:srgbClr val="FFFFFF"/>
        </a:lt2>
        <a:accent1>
          <a:srgbClr val="C0C0C0"/>
        </a:accent1>
        <a:accent2>
          <a:srgbClr val="0066FF"/>
        </a:accent2>
        <a:accent3>
          <a:srgbClr val="AACACA"/>
        </a:accent3>
        <a:accent4>
          <a:srgbClr val="DADADA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UNGGIM powerpoint</Template>
  <TotalTime>813</TotalTime>
  <Words>516</Words>
  <Application>Microsoft Office PowerPoint</Application>
  <PresentationFormat>画面に合わせる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UNGGIM powerpoint</vt:lpstr>
      <vt:lpstr>スライド 1</vt:lpstr>
      <vt:lpstr>Outline</vt:lpstr>
      <vt:lpstr>Introduction </vt:lpstr>
      <vt:lpstr>Coordination with Public Disaster Management Agencies</vt:lpstr>
      <vt:lpstr>Coordination with Local Governments in Disaster Management</vt:lpstr>
      <vt:lpstr>Coordination with the Private Sectors in Disaster Management</vt:lpstr>
      <vt:lpstr>Coordination with Universities/Academic Institutions and NPOs (Volunteers, Citizens etc..)</vt:lpstr>
      <vt:lpstr>Challenges and Efforts in Disaster Management Coordination with Related Organizations</vt:lpstr>
      <vt:lpstr> Recommendations on the Activities of UN-GGIM-AP WG2 on Data Sharing and Integration for Disaster Management </vt:lpstr>
      <vt:lpstr>Measures taken by NGIA in relation to the Hyogo Framework for Action (HFA) Priority 2</vt:lpstr>
      <vt:lpstr>Measures taken by NGIA in relation to the Hyogo Framework for Action (HFA) Priority 5</vt:lpstr>
      <vt:lpstr>Recommendations to the 3rd World Conference on Disaster Risk Reduction (WCDRR)</vt:lpstr>
      <vt:lpstr>Contact information</vt:lpstr>
    </vt:vector>
  </TitlesOfParts>
  <Company>Ordnance Survey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jsnell</dc:creator>
  <cp:lastModifiedBy>GSI</cp:lastModifiedBy>
  <cp:revision>298</cp:revision>
  <dcterms:created xsi:type="dcterms:W3CDTF">2012-08-29T13:24:35Z</dcterms:created>
  <dcterms:modified xsi:type="dcterms:W3CDTF">2014-07-25T05:54:06Z</dcterms:modified>
</cp:coreProperties>
</file>